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sldIdLst>
    <p:sldId id="256" r:id="rId5"/>
    <p:sldId id="258" r:id="rId6"/>
    <p:sldId id="257" r:id="rId7"/>
    <p:sldId id="259" r:id="rId8"/>
    <p:sldId id="260" r:id="rId9"/>
    <p:sldId id="262" r:id="rId10"/>
    <p:sldId id="268" r:id="rId11"/>
    <p:sldId id="263" r:id="rId12"/>
    <p:sldId id="264" r:id="rId13"/>
    <p:sldId id="274" r:id="rId14"/>
    <p:sldId id="267" r:id="rId15"/>
    <p:sldId id="269" r:id="rId16"/>
    <p:sldId id="275" r:id="rId17"/>
    <p:sldId id="270" r:id="rId18"/>
    <p:sldId id="276" r:id="rId19"/>
    <p:sldId id="277" r:id="rId20"/>
    <p:sldId id="278" r:id="rId21"/>
    <p:sldId id="279" r:id="rId22"/>
    <p:sldId id="266" r:id="rId23"/>
    <p:sldId id="273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1" autoAdjust="0"/>
    <p:restoredTop sz="96395" autoAdjust="0"/>
  </p:normalViewPr>
  <p:slideViewPr>
    <p:cSldViewPr snapToGrid="0">
      <p:cViewPr>
        <p:scale>
          <a:sx n="100" d="100"/>
          <a:sy n="100" d="100"/>
        </p:scale>
        <p:origin x="72" y="276"/>
      </p:cViewPr>
      <p:guideLst/>
    </p:cSldViewPr>
  </p:slideViewPr>
  <p:outlineViewPr>
    <p:cViewPr>
      <p:scale>
        <a:sx n="33" d="100"/>
        <a:sy n="33" d="100"/>
      </p:scale>
      <p:origin x="0" y="-133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isilon\jodersky\Downloads\DWM1001_DWM1001-DEV_MDEK1001_Sources_and_Docs_v8\2018-05-24-DataSet\DataSet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isilon\jodersky\Downloads\DWM1001_DWM1001-DEV_MDEK1001_Sources_and_Docs_v8\2018-05-24-DataSet\DataSet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Position Differenz</a:t>
            </a:r>
            <a:r>
              <a:rPr lang="de-DE" baseline="0"/>
              <a:t> unbereinigt</a:t>
            </a:r>
            <a:endParaRPr lang="de-D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Tabelle1!$F$118</c:f>
              <c:strCache>
                <c:ptCount val="1"/>
                <c:pt idx="0">
                  <c:v>Xdiff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Tabelle1!$F$119:$F$233</c:f>
              <c:numCache>
                <c:formatCode>General</c:formatCode>
                <c:ptCount val="115"/>
                <c:pt idx="0">
                  <c:v>2</c:v>
                </c:pt>
                <c:pt idx="1">
                  <c:v>-6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-1</c:v>
                </c:pt>
                <c:pt idx="9">
                  <c:v>0</c:v>
                </c:pt>
                <c:pt idx="10">
                  <c:v>-1</c:v>
                </c:pt>
                <c:pt idx="11">
                  <c:v>0</c:v>
                </c:pt>
                <c:pt idx="12">
                  <c:v>1</c:v>
                </c:pt>
                <c:pt idx="13">
                  <c:v>-1</c:v>
                </c:pt>
                <c:pt idx="14">
                  <c:v>0</c:v>
                </c:pt>
                <c:pt idx="15">
                  <c:v>-2</c:v>
                </c:pt>
                <c:pt idx="16">
                  <c:v>-2</c:v>
                </c:pt>
                <c:pt idx="17">
                  <c:v>-1</c:v>
                </c:pt>
                <c:pt idx="18">
                  <c:v>-2</c:v>
                </c:pt>
                <c:pt idx="19">
                  <c:v>1</c:v>
                </c:pt>
                <c:pt idx="20">
                  <c:v>-1</c:v>
                </c:pt>
                <c:pt idx="21">
                  <c:v>1</c:v>
                </c:pt>
                <c:pt idx="22">
                  <c:v>0</c:v>
                </c:pt>
                <c:pt idx="23">
                  <c:v>-1</c:v>
                </c:pt>
                <c:pt idx="24">
                  <c:v>-2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1</c:v>
                </c:pt>
                <c:pt idx="30">
                  <c:v>1</c:v>
                </c:pt>
                <c:pt idx="31">
                  <c:v>-2</c:v>
                </c:pt>
                <c:pt idx="32">
                  <c:v>0</c:v>
                </c:pt>
                <c:pt idx="33">
                  <c:v>0</c:v>
                </c:pt>
                <c:pt idx="34">
                  <c:v>-2</c:v>
                </c:pt>
                <c:pt idx="35">
                  <c:v>0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-1</c:v>
                </c:pt>
                <c:pt idx="40">
                  <c:v>1</c:v>
                </c:pt>
                <c:pt idx="41">
                  <c:v>-1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-1</c:v>
                </c:pt>
                <c:pt idx="48">
                  <c:v>2</c:v>
                </c:pt>
                <c:pt idx="49">
                  <c:v>-1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-1</c:v>
                </c:pt>
                <c:pt idx="55">
                  <c:v>-1</c:v>
                </c:pt>
                <c:pt idx="56">
                  <c:v>3</c:v>
                </c:pt>
                <c:pt idx="57">
                  <c:v>10</c:v>
                </c:pt>
                <c:pt idx="58">
                  <c:v>8</c:v>
                </c:pt>
                <c:pt idx="59">
                  <c:v>3</c:v>
                </c:pt>
                <c:pt idx="60">
                  <c:v>4</c:v>
                </c:pt>
                <c:pt idx="61">
                  <c:v>0</c:v>
                </c:pt>
                <c:pt idx="62">
                  <c:v>0</c:v>
                </c:pt>
                <c:pt idx="63">
                  <c:v>-2</c:v>
                </c:pt>
                <c:pt idx="64">
                  <c:v>-2</c:v>
                </c:pt>
                <c:pt idx="65">
                  <c:v>-1</c:v>
                </c:pt>
                <c:pt idx="66">
                  <c:v>0</c:v>
                </c:pt>
                <c:pt idx="67">
                  <c:v>2</c:v>
                </c:pt>
                <c:pt idx="68">
                  <c:v>-12</c:v>
                </c:pt>
                <c:pt idx="69">
                  <c:v>-6</c:v>
                </c:pt>
                <c:pt idx="70">
                  <c:v>0</c:v>
                </c:pt>
                <c:pt idx="71">
                  <c:v>-3</c:v>
                </c:pt>
                <c:pt idx="72">
                  <c:v>-1</c:v>
                </c:pt>
                <c:pt idx="73">
                  <c:v>0</c:v>
                </c:pt>
                <c:pt idx="74">
                  <c:v>1</c:v>
                </c:pt>
                <c:pt idx="75">
                  <c:v>-5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-1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-1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-1</c:v>
                </c:pt>
                <c:pt idx="89">
                  <c:v>2</c:v>
                </c:pt>
                <c:pt idx="90">
                  <c:v>-1</c:v>
                </c:pt>
                <c:pt idx="91">
                  <c:v>1</c:v>
                </c:pt>
                <c:pt idx="92">
                  <c:v>-2</c:v>
                </c:pt>
                <c:pt idx="93">
                  <c:v>0</c:v>
                </c:pt>
                <c:pt idx="94">
                  <c:v>0</c:v>
                </c:pt>
                <c:pt idx="95">
                  <c:v>1</c:v>
                </c:pt>
                <c:pt idx="96">
                  <c:v>0</c:v>
                </c:pt>
                <c:pt idx="97">
                  <c:v>3</c:v>
                </c:pt>
                <c:pt idx="98">
                  <c:v>0</c:v>
                </c:pt>
                <c:pt idx="99">
                  <c:v>6</c:v>
                </c:pt>
                <c:pt idx="100">
                  <c:v>-4</c:v>
                </c:pt>
                <c:pt idx="101">
                  <c:v>-6</c:v>
                </c:pt>
                <c:pt idx="102">
                  <c:v>-3</c:v>
                </c:pt>
                <c:pt idx="103">
                  <c:v>1</c:v>
                </c:pt>
                <c:pt idx="104">
                  <c:v>0</c:v>
                </c:pt>
                <c:pt idx="105">
                  <c:v>4</c:v>
                </c:pt>
                <c:pt idx="106">
                  <c:v>3</c:v>
                </c:pt>
                <c:pt idx="107">
                  <c:v>4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1</c:v>
                </c:pt>
                <c:pt idx="114">
                  <c:v>-1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C3-437F-9CB5-7D816DAE92A4}"/>
            </c:ext>
          </c:extLst>
        </c:ser>
        <c:ser>
          <c:idx val="1"/>
          <c:order val="1"/>
          <c:tx>
            <c:strRef>
              <c:f>Tabelle1!$G$118</c:f>
              <c:strCache>
                <c:ptCount val="1"/>
                <c:pt idx="0">
                  <c:v>Ydiff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Tabelle1!$G$119:$G$233</c:f>
              <c:numCache>
                <c:formatCode>General</c:formatCode>
                <c:ptCount val="115"/>
                <c:pt idx="0">
                  <c:v>-1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6</c:v>
                </c:pt>
                <c:pt idx="5">
                  <c:v>6</c:v>
                </c:pt>
                <c:pt idx="6">
                  <c:v>-5</c:v>
                </c:pt>
                <c:pt idx="7">
                  <c:v>-2</c:v>
                </c:pt>
                <c:pt idx="8">
                  <c:v>-1</c:v>
                </c:pt>
                <c:pt idx="9">
                  <c:v>-1</c:v>
                </c:pt>
                <c:pt idx="10">
                  <c:v>2</c:v>
                </c:pt>
                <c:pt idx="11">
                  <c:v>-1</c:v>
                </c:pt>
                <c:pt idx="12">
                  <c:v>-1</c:v>
                </c:pt>
                <c:pt idx="13">
                  <c:v>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8</c:v>
                </c:pt>
                <c:pt idx="19">
                  <c:v>-5</c:v>
                </c:pt>
                <c:pt idx="20">
                  <c:v>0</c:v>
                </c:pt>
                <c:pt idx="21">
                  <c:v>-2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-1</c:v>
                </c:pt>
                <c:pt idx="27">
                  <c:v>2</c:v>
                </c:pt>
                <c:pt idx="28">
                  <c:v>-2</c:v>
                </c:pt>
                <c:pt idx="29">
                  <c:v>1</c:v>
                </c:pt>
                <c:pt idx="30">
                  <c:v>0</c:v>
                </c:pt>
                <c:pt idx="31">
                  <c:v>4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-2</c:v>
                </c:pt>
                <c:pt idx="42">
                  <c:v>1</c:v>
                </c:pt>
                <c:pt idx="43">
                  <c:v>0</c:v>
                </c:pt>
                <c:pt idx="44">
                  <c:v>-1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-1</c:v>
                </c:pt>
                <c:pt idx="50">
                  <c:v>1</c:v>
                </c:pt>
                <c:pt idx="51">
                  <c:v>-1</c:v>
                </c:pt>
                <c:pt idx="52">
                  <c:v>0</c:v>
                </c:pt>
                <c:pt idx="53">
                  <c:v>-1</c:v>
                </c:pt>
                <c:pt idx="54">
                  <c:v>0</c:v>
                </c:pt>
                <c:pt idx="55">
                  <c:v>4</c:v>
                </c:pt>
                <c:pt idx="56">
                  <c:v>0</c:v>
                </c:pt>
                <c:pt idx="57">
                  <c:v>-7</c:v>
                </c:pt>
                <c:pt idx="58">
                  <c:v>4</c:v>
                </c:pt>
                <c:pt idx="59">
                  <c:v>5</c:v>
                </c:pt>
                <c:pt idx="60">
                  <c:v>-3</c:v>
                </c:pt>
                <c:pt idx="61">
                  <c:v>-4</c:v>
                </c:pt>
                <c:pt idx="62">
                  <c:v>-2</c:v>
                </c:pt>
                <c:pt idx="63">
                  <c:v>-1</c:v>
                </c:pt>
                <c:pt idx="64">
                  <c:v>-1</c:v>
                </c:pt>
                <c:pt idx="65">
                  <c:v>0</c:v>
                </c:pt>
                <c:pt idx="66">
                  <c:v>0</c:v>
                </c:pt>
                <c:pt idx="67">
                  <c:v>-2</c:v>
                </c:pt>
                <c:pt idx="68">
                  <c:v>1</c:v>
                </c:pt>
                <c:pt idx="69">
                  <c:v>0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-1</c:v>
                </c:pt>
                <c:pt idx="74">
                  <c:v>0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0</c:v>
                </c:pt>
                <c:pt idx="79">
                  <c:v>1</c:v>
                </c:pt>
                <c:pt idx="80">
                  <c:v>-1</c:v>
                </c:pt>
                <c:pt idx="81">
                  <c:v>0</c:v>
                </c:pt>
                <c:pt idx="82">
                  <c:v>0</c:v>
                </c:pt>
                <c:pt idx="83">
                  <c:v>1</c:v>
                </c:pt>
                <c:pt idx="84">
                  <c:v>1</c:v>
                </c:pt>
                <c:pt idx="85">
                  <c:v>-3</c:v>
                </c:pt>
                <c:pt idx="86">
                  <c:v>0</c:v>
                </c:pt>
                <c:pt idx="87">
                  <c:v>1</c:v>
                </c:pt>
                <c:pt idx="88">
                  <c:v>0</c:v>
                </c:pt>
                <c:pt idx="89">
                  <c:v>-1</c:v>
                </c:pt>
                <c:pt idx="90">
                  <c:v>0</c:v>
                </c:pt>
                <c:pt idx="91">
                  <c:v>-1</c:v>
                </c:pt>
                <c:pt idx="92">
                  <c:v>2</c:v>
                </c:pt>
                <c:pt idx="93">
                  <c:v>1</c:v>
                </c:pt>
                <c:pt idx="94">
                  <c:v>-2</c:v>
                </c:pt>
                <c:pt idx="95">
                  <c:v>1</c:v>
                </c:pt>
                <c:pt idx="96">
                  <c:v>0</c:v>
                </c:pt>
                <c:pt idx="97">
                  <c:v>1</c:v>
                </c:pt>
                <c:pt idx="98">
                  <c:v>-1</c:v>
                </c:pt>
                <c:pt idx="99">
                  <c:v>-3</c:v>
                </c:pt>
                <c:pt idx="100">
                  <c:v>-1</c:v>
                </c:pt>
                <c:pt idx="101">
                  <c:v>0</c:v>
                </c:pt>
                <c:pt idx="102">
                  <c:v>-1</c:v>
                </c:pt>
                <c:pt idx="103">
                  <c:v>1</c:v>
                </c:pt>
                <c:pt idx="104">
                  <c:v>-1</c:v>
                </c:pt>
                <c:pt idx="105">
                  <c:v>1</c:v>
                </c:pt>
                <c:pt idx="106">
                  <c:v>1</c:v>
                </c:pt>
                <c:pt idx="107">
                  <c:v>2</c:v>
                </c:pt>
                <c:pt idx="108">
                  <c:v>2</c:v>
                </c:pt>
                <c:pt idx="109">
                  <c:v>1</c:v>
                </c:pt>
                <c:pt idx="110">
                  <c:v>2</c:v>
                </c:pt>
                <c:pt idx="111">
                  <c:v>-1</c:v>
                </c:pt>
                <c:pt idx="112">
                  <c:v>0</c:v>
                </c:pt>
                <c:pt idx="113">
                  <c:v>-1</c:v>
                </c:pt>
                <c:pt idx="114">
                  <c:v>-1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C3-437F-9CB5-7D816DAE92A4}"/>
            </c:ext>
          </c:extLst>
        </c:ser>
        <c:ser>
          <c:idx val="2"/>
          <c:order val="2"/>
          <c:tx>
            <c:strRef>
              <c:f>Tabelle1!$H$118</c:f>
              <c:strCache>
                <c:ptCount val="1"/>
                <c:pt idx="0">
                  <c:v>Zdiff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Tabelle1!$H$119:$H$233</c:f>
              <c:numCache>
                <c:formatCode>General</c:formatCode>
                <c:ptCount val="115"/>
                <c:pt idx="0">
                  <c:v>0</c:v>
                </c:pt>
                <c:pt idx="1">
                  <c:v>3</c:v>
                </c:pt>
                <c:pt idx="2">
                  <c:v>-2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-2</c:v>
                </c:pt>
                <c:pt idx="7">
                  <c:v>0</c:v>
                </c:pt>
                <c:pt idx="8">
                  <c:v>-2</c:v>
                </c:pt>
                <c:pt idx="9">
                  <c:v>0</c:v>
                </c:pt>
                <c:pt idx="10">
                  <c:v>-1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-1</c:v>
                </c:pt>
                <c:pt idx="15">
                  <c:v>0</c:v>
                </c:pt>
                <c:pt idx="16">
                  <c:v>-1</c:v>
                </c:pt>
                <c:pt idx="17">
                  <c:v>1</c:v>
                </c:pt>
                <c:pt idx="18">
                  <c:v>-9</c:v>
                </c:pt>
                <c:pt idx="19">
                  <c:v>4</c:v>
                </c:pt>
                <c:pt idx="20">
                  <c:v>3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-1</c:v>
                </c:pt>
                <c:pt idx="25">
                  <c:v>0</c:v>
                </c:pt>
                <c:pt idx="26">
                  <c:v>0</c:v>
                </c:pt>
                <c:pt idx="27">
                  <c:v>-1</c:v>
                </c:pt>
                <c:pt idx="28">
                  <c:v>1</c:v>
                </c:pt>
                <c:pt idx="29">
                  <c:v>0</c:v>
                </c:pt>
                <c:pt idx="30">
                  <c:v>1</c:v>
                </c:pt>
                <c:pt idx="31">
                  <c:v>-5</c:v>
                </c:pt>
                <c:pt idx="32">
                  <c:v>1</c:v>
                </c:pt>
                <c:pt idx="33">
                  <c:v>2</c:v>
                </c:pt>
                <c:pt idx="34">
                  <c:v>1</c:v>
                </c:pt>
                <c:pt idx="35">
                  <c:v>2</c:v>
                </c:pt>
                <c:pt idx="36">
                  <c:v>-1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1</c:v>
                </c:pt>
                <c:pt idx="42">
                  <c:v>-1</c:v>
                </c:pt>
                <c:pt idx="43">
                  <c:v>1</c:v>
                </c:pt>
                <c:pt idx="44">
                  <c:v>1</c:v>
                </c:pt>
                <c:pt idx="45">
                  <c:v>-1</c:v>
                </c:pt>
                <c:pt idx="46">
                  <c:v>1</c:v>
                </c:pt>
                <c:pt idx="47">
                  <c:v>-1</c:v>
                </c:pt>
                <c:pt idx="48">
                  <c:v>0</c:v>
                </c:pt>
                <c:pt idx="49">
                  <c:v>0</c:v>
                </c:pt>
                <c:pt idx="50">
                  <c:v>-1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-3</c:v>
                </c:pt>
                <c:pt idx="56">
                  <c:v>-3</c:v>
                </c:pt>
                <c:pt idx="57">
                  <c:v>0</c:v>
                </c:pt>
                <c:pt idx="58">
                  <c:v>-5</c:v>
                </c:pt>
                <c:pt idx="59">
                  <c:v>-7</c:v>
                </c:pt>
                <c:pt idx="60">
                  <c:v>6</c:v>
                </c:pt>
                <c:pt idx="61">
                  <c:v>4</c:v>
                </c:pt>
                <c:pt idx="62">
                  <c:v>2</c:v>
                </c:pt>
                <c:pt idx="63">
                  <c:v>1</c:v>
                </c:pt>
                <c:pt idx="64">
                  <c:v>0</c:v>
                </c:pt>
                <c:pt idx="65">
                  <c:v>1</c:v>
                </c:pt>
                <c:pt idx="66">
                  <c:v>-1</c:v>
                </c:pt>
                <c:pt idx="67">
                  <c:v>1</c:v>
                </c:pt>
                <c:pt idx="68">
                  <c:v>2</c:v>
                </c:pt>
                <c:pt idx="69">
                  <c:v>2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-2</c:v>
                </c:pt>
                <c:pt idx="75">
                  <c:v>0</c:v>
                </c:pt>
                <c:pt idx="76">
                  <c:v>1</c:v>
                </c:pt>
                <c:pt idx="77">
                  <c:v>1</c:v>
                </c:pt>
                <c:pt idx="78">
                  <c:v>0</c:v>
                </c:pt>
                <c:pt idx="79">
                  <c:v>-1</c:v>
                </c:pt>
                <c:pt idx="80">
                  <c:v>1</c:v>
                </c:pt>
                <c:pt idx="81">
                  <c:v>-1</c:v>
                </c:pt>
                <c:pt idx="82">
                  <c:v>0</c:v>
                </c:pt>
                <c:pt idx="83">
                  <c:v>0</c:v>
                </c:pt>
                <c:pt idx="84">
                  <c:v>-1</c:v>
                </c:pt>
                <c:pt idx="85">
                  <c:v>1</c:v>
                </c:pt>
                <c:pt idx="86">
                  <c:v>1</c:v>
                </c:pt>
                <c:pt idx="87">
                  <c:v>0</c:v>
                </c:pt>
                <c:pt idx="88">
                  <c:v>0</c:v>
                </c:pt>
                <c:pt idx="89">
                  <c:v>1</c:v>
                </c:pt>
                <c:pt idx="90">
                  <c:v>0</c:v>
                </c:pt>
                <c:pt idx="91">
                  <c:v>-1</c:v>
                </c:pt>
                <c:pt idx="92">
                  <c:v>0</c:v>
                </c:pt>
                <c:pt idx="93">
                  <c:v>-1</c:v>
                </c:pt>
                <c:pt idx="94">
                  <c:v>0</c:v>
                </c:pt>
                <c:pt idx="95">
                  <c:v>-2</c:v>
                </c:pt>
                <c:pt idx="96">
                  <c:v>1</c:v>
                </c:pt>
                <c:pt idx="97">
                  <c:v>-1</c:v>
                </c:pt>
                <c:pt idx="98">
                  <c:v>1</c:v>
                </c:pt>
                <c:pt idx="99">
                  <c:v>-5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1</c:v>
                </c:pt>
                <c:pt idx="104">
                  <c:v>-1</c:v>
                </c:pt>
                <c:pt idx="105">
                  <c:v>0</c:v>
                </c:pt>
                <c:pt idx="106">
                  <c:v>1</c:v>
                </c:pt>
                <c:pt idx="107">
                  <c:v>0</c:v>
                </c:pt>
                <c:pt idx="108">
                  <c:v>1</c:v>
                </c:pt>
                <c:pt idx="109">
                  <c:v>-1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C3-437F-9CB5-7D816DAE9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7895784"/>
        <c:axId val="417897752"/>
      </c:lineChart>
      <c:catAx>
        <c:axId val="4178957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7897752"/>
        <c:crosses val="autoZero"/>
        <c:auto val="1"/>
        <c:lblAlgn val="ctr"/>
        <c:lblOffset val="100"/>
        <c:noMultiLvlLbl val="0"/>
      </c:catAx>
      <c:valAx>
        <c:axId val="417897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7895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Position Differenz</a:t>
            </a:r>
            <a:r>
              <a:rPr lang="de-DE" baseline="0"/>
              <a:t> bereinigt mit Qualitätswert</a:t>
            </a:r>
            <a:endParaRPr lang="de-D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Tabelle1!$L$118</c:f>
              <c:strCache>
                <c:ptCount val="1"/>
                <c:pt idx="0">
                  <c:v>Xdiff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Tabelle1!$L$119:$L$233</c:f>
              <c:numCache>
                <c:formatCode>General</c:formatCode>
                <c:ptCount val="115"/>
                <c:pt idx="0">
                  <c:v>2</c:v>
                </c:pt>
                <c:pt idx="1">
                  <c:v>-3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-1</c:v>
                </c:pt>
                <c:pt idx="9">
                  <c:v>0</c:v>
                </c:pt>
                <c:pt idx="10">
                  <c:v>-1</c:v>
                </c:pt>
                <c:pt idx="11">
                  <c:v>0</c:v>
                </c:pt>
                <c:pt idx="12">
                  <c:v>1</c:v>
                </c:pt>
                <c:pt idx="13">
                  <c:v>-1</c:v>
                </c:pt>
                <c:pt idx="14">
                  <c:v>0</c:v>
                </c:pt>
                <c:pt idx="15">
                  <c:v>-2</c:v>
                </c:pt>
                <c:pt idx="16">
                  <c:v>-2</c:v>
                </c:pt>
                <c:pt idx="17">
                  <c:v>-1</c:v>
                </c:pt>
                <c:pt idx="18">
                  <c:v>-1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-1</c:v>
                </c:pt>
                <c:pt idx="24">
                  <c:v>-2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1</c:v>
                </c:pt>
                <c:pt idx="30">
                  <c:v>0</c:v>
                </c:pt>
                <c:pt idx="31">
                  <c:v>-2</c:v>
                </c:pt>
                <c:pt idx="32">
                  <c:v>0</c:v>
                </c:pt>
                <c:pt idx="33">
                  <c:v>0</c:v>
                </c:pt>
                <c:pt idx="34">
                  <c:v>-2</c:v>
                </c:pt>
                <c:pt idx="35">
                  <c:v>0</c:v>
                </c:pt>
                <c:pt idx="36">
                  <c:v>0</c:v>
                </c:pt>
                <c:pt idx="37">
                  <c:v>1</c:v>
                </c:pt>
                <c:pt idx="38">
                  <c:v>0</c:v>
                </c:pt>
                <c:pt idx="39">
                  <c:v>-1</c:v>
                </c:pt>
                <c:pt idx="40">
                  <c:v>1</c:v>
                </c:pt>
                <c:pt idx="41">
                  <c:v>-1</c:v>
                </c:pt>
                <c:pt idx="42">
                  <c:v>1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-1</c:v>
                </c:pt>
                <c:pt idx="48">
                  <c:v>2</c:v>
                </c:pt>
                <c:pt idx="49">
                  <c:v>-1</c:v>
                </c:pt>
                <c:pt idx="50">
                  <c:v>0</c:v>
                </c:pt>
                <c:pt idx="51">
                  <c:v>0</c:v>
                </c:pt>
                <c:pt idx="52">
                  <c:v>1</c:v>
                </c:pt>
                <c:pt idx="53">
                  <c:v>2</c:v>
                </c:pt>
                <c:pt idx="54">
                  <c:v>-1</c:v>
                </c:pt>
                <c:pt idx="55">
                  <c:v>-1</c:v>
                </c:pt>
                <c:pt idx="56">
                  <c:v>3</c:v>
                </c:pt>
                <c:pt idx="57">
                  <c:v>10</c:v>
                </c:pt>
                <c:pt idx="58">
                  <c:v>8</c:v>
                </c:pt>
                <c:pt idx="59">
                  <c:v>3</c:v>
                </c:pt>
                <c:pt idx="60">
                  <c:v>2</c:v>
                </c:pt>
                <c:pt idx="61">
                  <c:v>0</c:v>
                </c:pt>
                <c:pt idx="62">
                  <c:v>0</c:v>
                </c:pt>
                <c:pt idx="63">
                  <c:v>-2</c:v>
                </c:pt>
                <c:pt idx="64">
                  <c:v>-2</c:v>
                </c:pt>
                <c:pt idx="65">
                  <c:v>-1</c:v>
                </c:pt>
                <c:pt idx="66">
                  <c:v>0</c:v>
                </c:pt>
                <c:pt idx="67">
                  <c:v>2</c:v>
                </c:pt>
                <c:pt idx="68">
                  <c:v>-12</c:v>
                </c:pt>
                <c:pt idx="69">
                  <c:v>-6</c:v>
                </c:pt>
                <c:pt idx="70">
                  <c:v>0</c:v>
                </c:pt>
                <c:pt idx="71">
                  <c:v>-3</c:v>
                </c:pt>
                <c:pt idx="72">
                  <c:v>-1</c:v>
                </c:pt>
                <c:pt idx="73">
                  <c:v>0</c:v>
                </c:pt>
                <c:pt idx="74">
                  <c:v>1</c:v>
                </c:pt>
                <c:pt idx="75">
                  <c:v>-5</c:v>
                </c:pt>
                <c:pt idx="76">
                  <c:v>-1</c:v>
                </c:pt>
                <c:pt idx="77">
                  <c:v>-1</c:v>
                </c:pt>
                <c:pt idx="78">
                  <c:v>-1</c:v>
                </c:pt>
                <c:pt idx="79">
                  <c:v>-1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-1</c:v>
                </c:pt>
                <c:pt idx="85">
                  <c:v>0</c:v>
                </c:pt>
                <c:pt idx="86">
                  <c:v>1</c:v>
                </c:pt>
                <c:pt idx="87">
                  <c:v>2</c:v>
                </c:pt>
                <c:pt idx="88">
                  <c:v>-1</c:v>
                </c:pt>
                <c:pt idx="89">
                  <c:v>2</c:v>
                </c:pt>
                <c:pt idx="90">
                  <c:v>-1</c:v>
                </c:pt>
                <c:pt idx="91">
                  <c:v>1</c:v>
                </c:pt>
                <c:pt idx="92">
                  <c:v>-2</c:v>
                </c:pt>
                <c:pt idx="93">
                  <c:v>0</c:v>
                </c:pt>
                <c:pt idx="94">
                  <c:v>0</c:v>
                </c:pt>
                <c:pt idx="95">
                  <c:v>1</c:v>
                </c:pt>
                <c:pt idx="96">
                  <c:v>0</c:v>
                </c:pt>
                <c:pt idx="97">
                  <c:v>3</c:v>
                </c:pt>
                <c:pt idx="98">
                  <c:v>0</c:v>
                </c:pt>
                <c:pt idx="99">
                  <c:v>6</c:v>
                </c:pt>
                <c:pt idx="100">
                  <c:v>-4</c:v>
                </c:pt>
                <c:pt idx="101">
                  <c:v>-5</c:v>
                </c:pt>
                <c:pt idx="102">
                  <c:v>-4</c:v>
                </c:pt>
                <c:pt idx="103">
                  <c:v>1</c:v>
                </c:pt>
                <c:pt idx="104">
                  <c:v>0</c:v>
                </c:pt>
                <c:pt idx="105">
                  <c:v>4</c:v>
                </c:pt>
                <c:pt idx="106">
                  <c:v>3</c:v>
                </c:pt>
                <c:pt idx="107">
                  <c:v>4</c:v>
                </c:pt>
                <c:pt idx="108">
                  <c:v>1</c:v>
                </c:pt>
                <c:pt idx="109">
                  <c:v>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1</c:v>
                </c:pt>
                <c:pt idx="114">
                  <c:v>-1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6C-481F-9975-EDBE197910D1}"/>
            </c:ext>
          </c:extLst>
        </c:ser>
        <c:ser>
          <c:idx val="1"/>
          <c:order val="1"/>
          <c:tx>
            <c:strRef>
              <c:f>Tabelle1!$M$118</c:f>
              <c:strCache>
                <c:ptCount val="1"/>
                <c:pt idx="0">
                  <c:v>Ydiff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Tabelle1!$M$119:$M$233</c:f>
              <c:numCache>
                <c:formatCode>General</c:formatCode>
                <c:ptCount val="115"/>
                <c:pt idx="0">
                  <c:v>-1</c:v>
                </c:pt>
                <c:pt idx="1">
                  <c:v>0</c:v>
                </c:pt>
                <c:pt idx="2">
                  <c:v>-1</c:v>
                </c:pt>
                <c:pt idx="3">
                  <c:v>-1</c:v>
                </c:pt>
                <c:pt idx="4">
                  <c:v>6</c:v>
                </c:pt>
                <c:pt idx="5">
                  <c:v>3</c:v>
                </c:pt>
                <c:pt idx="6">
                  <c:v>-5</c:v>
                </c:pt>
                <c:pt idx="7">
                  <c:v>-2</c:v>
                </c:pt>
                <c:pt idx="8">
                  <c:v>-1</c:v>
                </c:pt>
                <c:pt idx="9">
                  <c:v>-1</c:v>
                </c:pt>
                <c:pt idx="10">
                  <c:v>2</c:v>
                </c:pt>
                <c:pt idx="11">
                  <c:v>-1</c:v>
                </c:pt>
                <c:pt idx="12">
                  <c:v>-1</c:v>
                </c:pt>
                <c:pt idx="13">
                  <c:v>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4</c:v>
                </c:pt>
                <c:pt idx="19">
                  <c:v>-5</c:v>
                </c:pt>
                <c:pt idx="20">
                  <c:v>0</c:v>
                </c:pt>
                <c:pt idx="21">
                  <c:v>-2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-1</c:v>
                </c:pt>
                <c:pt idx="27">
                  <c:v>2</c:v>
                </c:pt>
                <c:pt idx="28">
                  <c:v>-2</c:v>
                </c:pt>
                <c:pt idx="29">
                  <c:v>1</c:v>
                </c:pt>
                <c:pt idx="30">
                  <c:v>0</c:v>
                </c:pt>
                <c:pt idx="31">
                  <c:v>4</c:v>
                </c:pt>
                <c:pt idx="32">
                  <c:v>-1</c:v>
                </c:pt>
                <c:pt idx="33">
                  <c:v>-1</c:v>
                </c:pt>
                <c:pt idx="34">
                  <c:v>-1</c:v>
                </c:pt>
                <c:pt idx="35">
                  <c:v>-1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-2</c:v>
                </c:pt>
                <c:pt idx="42">
                  <c:v>1</c:v>
                </c:pt>
                <c:pt idx="43">
                  <c:v>0</c:v>
                </c:pt>
                <c:pt idx="44">
                  <c:v>-1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-1</c:v>
                </c:pt>
                <c:pt idx="50">
                  <c:v>1</c:v>
                </c:pt>
                <c:pt idx="51">
                  <c:v>-1</c:v>
                </c:pt>
                <c:pt idx="52">
                  <c:v>0</c:v>
                </c:pt>
                <c:pt idx="53">
                  <c:v>-1</c:v>
                </c:pt>
                <c:pt idx="54">
                  <c:v>0</c:v>
                </c:pt>
                <c:pt idx="55">
                  <c:v>4</c:v>
                </c:pt>
                <c:pt idx="56">
                  <c:v>0</c:v>
                </c:pt>
                <c:pt idx="57">
                  <c:v>-7</c:v>
                </c:pt>
                <c:pt idx="58">
                  <c:v>4</c:v>
                </c:pt>
                <c:pt idx="59">
                  <c:v>5</c:v>
                </c:pt>
                <c:pt idx="60">
                  <c:v>-1</c:v>
                </c:pt>
                <c:pt idx="61">
                  <c:v>-4</c:v>
                </c:pt>
                <c:pt idx="62">
                  <c:v>-2</c:v>
                </c:pt>
                <c:pt idx="63">
                  <c:v>-1</c:v>
                </c:pt>
                <c:pt idx="64">
                  <c:v>-1</c:v>
                </c:pt>
                <c:pt idx="65">
                  <c:v>0</c:v>
                </c:pt>
                <c:pt idx="66">
                  <c:v>0</c:v>
                </c:pt>
                <c:pt idx="67">
                  <c:v>-2</c:v>
                </c:pt>
                <c:pt idx="68">
                  <c:v>1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-1</c:v>
                </c:pt>
                <c:pt idx="74">
                  <c:v>0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  <c:pt idx="78">
                  <c:v>0</c:v>
                </c:pt>
                <c:pt idx="79">
                  <c:v>1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1</c:v>
                </c:pt>
                <c:pt idx="84">
                  <c:v>1</c:v>
                </c:pt>
                <c:pt idx="85">
                  <c:v>-3</c:v>
                </c:pt>
                <c:pt idx="86">
                  <c:v>0</c:v>
                </c:pt>
                <c:pt idx="87">
                  <c:v>1</c:v>
                </c:pt>
                <c:pt idx="88">
                  <c:v>0</c:v>
                </c:pt>
                <c:pt idx="89">
                  <c:v>-1</c:v>
                </c:pt>
                <c:pt idx="90">
                  <c:v>0</c:v>
                </c:pt>
                <c:pt idx="91">
                  <c:v>-1</c:v>
                </c:pt>
                <c:pt idx="92">
                  <c:v>2</c:v>
                </c:pt>
                <c:pt idx="93">
                  <c:v>1</c:v>
                </c:pt>
                <c:pt idx="94">
                  <c:v>-2</c:v>
                </c:pt>
                <c:pt idx="95">
                  <c:v>1</c:v>
                </c:pt>
                <c:pt idx="96">
                  <c:v>0</c:v>
                </c:pt>
                <c:pt idx="97">
                  <c:v>1</c:v>
                </c:pt>
                <c:pt idx="98">
                  <c:v>0</c:v>
                </c:pt>
                <c:pt idx="99">
                  <c:v>-3</c:v>
                </c:pt>
                <c:pt idx="100">
                  <c:v>-1</c:v>
                </c:pt>
                <c:pt idx="101">
                  <c:v>0</c:v>
                </c:pt>
                <c:pt idx="102">
                  <c:v>-1</c:v>
                </c:pt>
                <c:pt idx="103">
                  <c:v>1</c:v>
                </c:pt>
                <c:pt idx="104">
                  <c:v>-1</c:v>
                </c:pt>
                <c:pt idx="105">
                  <c:v>1</c:v>
                </c:pt>
                <c:pt idx="106">
                  <c:v>1</c:v>
                </c:pt>
                <c:pt idx="107">
                  <c:v>2</c:v>
                </c:pt>
                <c:pt idx="108">
                  <c:v>2</c:v>
                </c:pt>
                <c:pt idx="109">
                  <c:v>1</c:v>
                </c:pt>
                <c:pt idx="110">
                  <c:v>2</c:v>
                </c:pt>
                <c:pt idx="111">
                  <c:v>-1</c:v>
                </c:pt>
                <c:pt idx="112">
                  <c:v>0</c:v>
                </c:pt>
                <c:pt idx="113">
                  <c:v>-1</c:v>
                </c:pt>
                <c:pt idx="114">
                  <c:v>-1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6C-481F-9975-EDBE197910D1}"/>
            </c:ext>
          </c:extLst>
        </c:ser>
        <c:ser>
          <c:idx val="2"/>
          <c:order val="2"/>
          <c:tx>
            <c:strRef>
              <c:f>Tabelle1!$N$118</c:f>
              <c:strCache>
                <c:ptCount val="1"/>
                <c:pt idx="0">
                  <c:v>Zdiff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Tabelle1!$N$119:$N$233</c:f>
              <c:numCache>
                <c:formatCode>General</c:formatCode>
                <c:ptCount val="115"/>
                <c:pt idx="0">
                  <c:v>0</c:v>
                </c:pt>
                <c:pt idx="1">
                  <c:v>10</c:v>
                </c:pt>
                <c:pt idx="2">
                  <c:v>-2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-2</c:v>
                </c:pt>
                <c:pt idx="7">
                  <c:v>0</c:v>
                </c:pt>
                <c:pt idx="8">
                  <c:v>-2</c:v>
                </c:pt>
                <c:pt idx="9">
                  <c:v>0</c:v>
                </c:pt>
                <c:pt idx="10">
                  <c:v>-1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-1</c:v>
                </c:pt>
                <c:pt idx="15">
                  <c:v>0</c:v>
                </c:pt>
                <c:pt idx="16">
                  <c:v>-1</c:v>
                </c:pt>
                <c:pt idx="17">
                  <c:v>1</c:v>
                </c:pt>
                <c:pt idx="18">
                  <c:v>-4</c:v>
                </c:pt>
                <c:pt idx="19">
                  <c:v>4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-1</c:v>
                </c:pt>
                <c:pt idx="25">
                  <c:v>0</c:v>
                </c:pt>
                <c:pt idx="26">
                  <c:v>0</c:v>
                </c:pt>
                <c:pt idx="27">
                  <c:v>-1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-5</c:v>
                </c:pt>
                <c:pt idx="32">
                  <c:v>1</c:v>
                </c:pt>
                <c:pt idx="33">
                  <c:v>2</c:v>
                </c:pt>
                <c:pt idx="34">
                  <c:v>1</c:v>
                </c:pt>
                <c:pt idx="35">
                  <c:v>2</c:v>
                </c:pt>
                <c:pt idx="36">
                  <c:v>-1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1</c:v>
                </c:pt>
                <c:pt idx="42">
                  <c:v>-1</c:v>
                </c:pt>
                <c:pt idx="43">
                  <c:v>1</c:v>
                </c:pt>
                <c:pt idx="44">
                  <c:v>1</c:v>
                </c:pt>
                <c:pt idx="45">
                  <c:v>-1</c:v>
                </c:pt>
                <c:pt idx="46">
                  <c:v>1</c:v>
                </c:pt>
                <c:pt idx="47">
                  <c:v>-1</c:v>
                </c:pt>
                <c:pt idx="48">
                  <c:v>0</c:v>
                </c:pt>
                <c:pt idx="49">
                  <c:v>0</c:v>
                </c:pt>
                <c:pt idx="50">
                  <c:v>-1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</c:v>
                </c:pt>
                <c:pt idx="55">
                  <c:v>-3</c:v>
                </c:pt>
                <c:pt idx="56">
                  <c:v>-3</c:v>
                </c:pt>
                <c:pt idx="57">
                  <c:v>0</c:v>
                </c:pt>
                <c:pt idx="58">
                  <c:v>-5</c:v>
                </c:pt>
                <c:pt idx="59">
                  <c:v>-7</c:v>
                </c:pt>
                <c:pt idx="60">
                  <c:v>3</c:v>
                </c:pt>
                <c:pt idx="61">
                  <c:v>4</c:v>
                </c:pt>
                <c:pt idx="62">
                  <c:v>2</c:v>
                </c:pt>
                <c:pt idx="63">
                  <c:v>1</c:v>
                </c:pt>
                <c:pt idx="64">
                  <c:v>0</c:v>
                </c:pt>
                <c:pt idx="65">
                  <c:v>1</c:v>
                </c:pt>
                <c:pt idx="66">
                  <c:v>-1</c:v>
                </c:pt>
                <c:pt idx="67">
                  <c:v>1</c:v>
                </c:pt>
                <c:pt idx="68">
                  <c:v>2</c:v>
                </c:pt>
                <c:pt idx="69">
                  <c:v>2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1</c:v>
                </c:pt>
                <c:pt idx="74">
                  <c:v>-2</c:v>
                </c:pt>
                <c:pt idx="75">
                  <c:v>0</c:v>
                </c:pt>
                <c:pt idx="76">
                  <c:v>1</c:v>
                </c:pt>
                <c:pt idx="77">
                  <c:v>1</c:v>
                </c:pt>
                <c:pt idx="78">
                  <c:v>0</c:v>
                </c:pt>
                <c:pt idx="79">
                  <c:v>-1</c:v>
                </c:pt>
                <c:pt idx="80">
                  <c:v>0</c:v>
                </c:pt>
                <c:pt idx="81">
                  <c:v>-1</c:v>
                </c:pt>
                <c:pt idx="82">
                  <c:v>0</c:v>
                </c:pt>
                <c:pt idx="83">
                  <c:v>0</c:v>
                </c:pt>
                <c:pt idx="84">
                  <c:v>-1</c:v>
                </c:pt>
                <c:pt idx="85">
                  <c:v>1</c:v>
                </c:pt>
                <c:pt idx="86">
                  <c:v>1</c:v>
                </c:pt>
                <c:pt idx="87">
                  <c:v>0</c:v>
                </c:pt>
                <c:pt idx="88">
                  <c:v>0</c:v>
                </c:pt>
                <c:pt idx="89">
                  <c:v>1</c:v>
                </c:pt>
                <c:pt idx="90">
                  <c:v>0</c:v>
                </c:pt>
                <c:pt idx="91">
                  <c:v>-1</c:v>
                </c:pt>
                <c:pt idx="92">
                  <c:v>0</c:v>
                </c:pt>
                <c:pt idx="93">
                  <c:v>-1</c:v>
                </c:pt>
                <c:pt idx="94">
                  <c:v>0</c:v>
                </c:pt>
                <c:pt idx="95">
                  <c:v>-2</c:v>
                </c:pt>
                <c:pt idx="96">
                  <c:v>1</c:v>
                </c:pt>
                <c:pt idx="97">
                  <c:v>-1</c:v>
                </c:pt>
                <c:pt idx="98">
                  <c:v>0</c:v>
                </c:pt>
                <c:pt idx="99">
                  <c:v>-5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1</c:v>
                </c:pt>
                <c:pt idx="104">
                  <c:v>-1</c:v>
                </c:pt>
                <c:pt idx="105">
                  <c:v>0</c:v>
                </c:pt>
                <c:pt idx="106">
                  <c:v>1</c:v>
                </c:pt>
                <c:pt idx="107">
                  <c:v>0</c:v>
                </c:pt>
                <c:pt idx="108">
                  <c:v>1</c:v>
                </c:pt>
                <c:pt idx="109">
                  <c:v>-1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6C-481F-9975-EDBE197910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3651616"/>
        <c:axId val="463653256"/>
      </c:lineChart>
      <c:catAx>
        <c:axId val="4636516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3653256"/>
        <c:crosses val="autoZero"/>
        <c:auto val="1"/>
        <c:lblAlgn val="ctr"/>
        <c:lblOffset val="100"/>
        <c:noMultiLvlLbl val="0"/>
      </c:catAx>
      <c:valAx>
        <c:axId val="463653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6365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0EF7C-DF22-48C7-8629-7A24F756F591}" type="datetimeFigureOut">
              <a:rPr lang="de-DE" smtClean="0"/>
              <a:t>22.08.2018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EEF3B-4EAE-4C99-819D-FFD3299696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084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EEF3B-4EAE-4C99-819D-FFD32996968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6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EEF3B-4EAE-4C99-819D-FFD32996968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24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7791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231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495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087686" cy="132556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Projektmesse Hochschule Osnabrück – </a:t>
            </a:r>
            <a:r>
              <a:rPr lang="de-DE" dirty="0" err="1" smtClean="0"/>
              <a:t>Indoor</a:t>
            </a:r>
            <a:r>
              <a:rPr lang="de-DE" dirty="0" smtClean="0"/>
              <a:t>-Lokalisierung   		 Bernhard </a:t>
            </a:r>
            <a:r>
              <a:rPr lang="de-DE" dirty="0" err="1" smtClean="0"/>
              <a:t>Luedtke</a:t>
            </a:r>
            <a:r>
              <a:rPr lang="de-DE" dirty="0" smtClean="0"/>
              <a:t>, Johannes </a:t>
            </a:r>
            <a:r>
              <a:rPr lang="de-DE" dirty="0" err="1" smtClean="0"/>
              <a:t>Odersky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85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572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874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263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41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435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44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76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774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16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23.08.2018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54659" y="6356350"/>
            <a:ext cx="8682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Projektmesse Hochschule Osnabrück – Indoor-Lokalisierung      Bernhard Luedtke, Johannes Odersky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7340" y="6356350"/>
            <a:ext cx="916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2BCC5-0705-46BB-A3FB-B9ED19FC73C6}" type="slidenum">
              <a:rPr lang="de-DE" smtClean="0"/>
              <a:t>‹Nr.›</a:t>
            </a:fld>
            <a:endParaRPr lang="de-DE" dirty="0"/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0" y="6356350"/>
            <a:ext cx="12192001" cy="501650"/>
            <a:chOff x="0" y="6497997"/>
            <a:chExt cx="9143999" cy="360002"/>
          </a:xfrm>
        </p:grpSpPr>
        <p:sp>
          <p:nvSpPr>
            <p:cNvPr id="8" name="Rechteck 7"/>
            <p:cNvSpPr/>
            <p:nvPr userDrawn="1"/>
          </p:nvSpPr>
          <p:spPr>
            <a:xfrm flipH="1" flipV="1">
              <a:off x="0" y="6497997"/>
              <a:ext cx="9143996" cy="359999"/>
            </a:xfrm>
            <a:prstGeom prst="rect">
              <a:avLst/>
            </a:prstGeom>
            <a:solidFill>
              <a:srgbClr val="000000">
                <a:alpha val="784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winkliges Dreieck 8"/>
            <p:cNvSpPr/>
            <p:nvPr userDrawn="1"/>
          </p:nvSpPr>
          <p:spPr>
            <a:xfrm flipH="1" flipV="1">
              <a:off x="6948692" y="6497997"/>
              <a:ext cx="2195305" cy="204105"/>
            </a:xfrm>
            <a:prstGeom prst="rtTriangle">
              <a:avLst/>
            </a:prstGeom>
            <a:solidFill>
              <a:srgbClr val="009EE3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winkliges Dreieck 9"/>
            <p:cNvSpPr/>
            <p:nvPr userDrawn="1"/>
          </p:nvSpPr>
          <p:spPr>
            <a:xfrm flipH="1">
              <a:off x="5580062" y="6585666"/>
              <a:ext cx="3563937" cy="272333"/>
            </a:xfrm>
            <a:prstGeom prst="rtTriangle">
              <a:avLst/>
            </a:prstGeom>
            <a:solidFill>
              <a:srgbClr val="000000">
                <a:alpha val="7843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15632" y="365122"/>
            <a:ext cx="3425877" cy="102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Indoor</a:t>
            </a:r>
            <a:r>
              <a:rPr lang="de-DE" dirty="0" smtClean="0"/>
              <a:t>-Lokalisierung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81177"/>
          </a:xfrm>
        </p:spPr>
        <p:txBody>
          <a:bodyPr>
            <a:normAutofit/>
          </a:bodyPr>
          <a:lstStyle/>
          <a:p>
            <a:r>
              <a:rPr lang="de-DE" dirty="0" smtClean="0"/>
              <a:t>Projektmesse </a:t>
            </a:r>
          </a:p>
          <a:p>
            <a:r>
              <a:rPr lang="de-DE" dirty="0" smtClean="0"/>
              <a:t>Hochschule Osnabrück 23.08.2018</a:t>
            </a:r>
          </a:p>
          <a:p>
            <a:r>
              <a:rPr lang="de-DE" sz="1800" dirty="0" smtClean="0"/>
              <a:t>Bernhard </a:t>
            </a:r>
            <a:r>
              <a:rPr lang="de-DE" sz="1800" dirty="0" err="1" smtClean="0"/>
              <a:t>Luedtke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1800" dirty="0" smtClean="0"/>
              <a:t>Johannes </a:t>
            </a:r>
            <a:r>
              <a:rPr lang="de-DE" sz="1800" dirty="0" err="1" smtClean="0"/>
              <a:t>Windau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smtClean="0"/>
              <a:t>Marcel Selle</a:t>
            </a:r>
            <a:br>
              <a:rPr lang="de-DE" sz="1800" dirty="0" smtClean="0"/>
            </a:br>
            <a:r>
              <a:rPr lang="de-DE" sz="1800" dirty="0" smtClean="0"/>
              <a:t>Johannes </a:t>
            </a:r>
            <a:r>
              <a:rPr lang="de-DE" sz="1800" dirty="0" err="1" smtClean="0"/>
              <a:t>Odersky</a:t>
            </a:r>
            <a:r>
              <a:rPr lang="de-DE" dirty="0"/>
              <a:t/>
            </a:r>
            <a:br>
              <a:rPr lang="de-DE" dirty="0"/>
            </a:b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6301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Technologische Einführung</a:t>
            </a:r>
            <a:br>
              <a:rPr lang="de-DE" dirty="0" smtClean="0"/>
            </a:br>
            <a:r>
              <a:rPr lang="de-DE" sz="2400" dirty="0" smtClean="0"/>
              <a:t>Modul-Konfigurationen &amp; Clients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17387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smtClean="0"/>
              <a:t>Anker</a:t>
            </a:r>
            <a:r>
              <a:rPr lang="de-DE" dirty="0"/>
              <a:t> </a:t>
            </a:r>
            <a:r>
              <a:rPr lang="de-DE" dirty="0" smtClean="0"/>
              <a:t>aktiv</a:t>
            </a:r>
          </a:p>
          <a:p>
            <a:r>
              <a:rPr lang="de-DE" dirty="0" smtClean="0"/>
              <a:t>Anker passiv (</a:t>
            </a:r>
            <a:r>
              <a:rPr lang="de-DE" dirty="0" err="1"/>
              <a:t>L</a:t>
            </a:r>
            <a:r>
              <a:rPr lang="de-DE" dirty="0" err="1" smtClean="0"/>
              <a:t>istener</a:t>
            </a:r>
            <a:r>
              <a:rPr lang="de-DE" dirty="0" smtClean="0"/>
              <a:t>)</a:t>
            </a:r>
          </a:p>
          <a:p>
            <a:r>
              <a:rPr lang="de-DE" dirty="0" smtClean="0"/>
              <a:t>Tag</a:t>
            </a:r>
          </a:p>
          <a:p>
            <a:r>
              <a:rPr lang="de-DE" dirty="0" smtClean="0"/>
              <a:t>Broker</a:t>
            </a:r>
          </a:p>
          <a:p>
            <a:r>
              <a:rPr lang="de-DE" dirty="0" smtClean="0"/>
              <a:t>Apps</a:t>
            </a:r>
          </a:p>
          <a:p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6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Netzwerkaufbau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de-DE" dirty="0" smtClean="0"/>
              <a:t>indestens 3 Anker </a:t>
            </a:r>
          </a:p>
          <a:p>
            <a:pPr lvl="1"/>
            <a:r>
              <a:rPr lang="de-DE" dirty="0" smtClean="0"/>
              <a:t>Ideal: </a:t>
            </a:r>
            <a:r>
              <a:rPr lang="de-DE" dirty="0" smtClean="0"/>
              <a:t>verschiedene Höhen</a:t>
            </a:r>
          </a:p>
          <a:p>
            <a:r>
              <a:rPr lang="de-DE" dirty="0" smtClean="0"/>
              <a:t>Ideale Ausrichtung: Antenne nach oben</a:t>
            </a:r>
          </a:p>
          <a:p>
            <a:r>
              <a:rPr lang="de-DE" dirty="0" smtClean="0"/>
              <a:t>Mehrere Räume entweder 1 oder mehrere Netzwerke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67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Netzwerkaufbau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Anker </a:t>
            </a:r>
            <a:r>
              <a:rPr lang="de-DE" dirty="0"/>
              <a:t>&lt;</a:t>
            </a:r>
            <a:r>
              <a:rPr lang="de-DE" dirty="0" smtClean="0"/>
              <a:t>–&gt; </a:t>
            </a:r>
            <a:r>
              <a:rPr lang="de-DE" dirty="0" smtClean="0"/>
              <a:t>Tag</a:t>
            </a:r>
          </a:p>
          <a:p>
            <a:r>
              <a:rPr lang="de-DE" dirty="0" err="1" smtClean="0"/>
              <a:t>Listener</a:t>
            </a:r>
            <a:r>
              <a:rPr lang="de-DE" dirty="0" smtClean="0"/>
              <a:t> </a:t>
            </a:r>
            <a:r>
              <a:rPr lang="de-DE" dirty="0" smtClean="0"/>
              <a:t>–&gt; Broker</a:t>
            </a:r>
            <a:endParaRPr lang="de-DE" dirty="0" smtClean="0"/>
          </a:p>
          <a:p>
            <a:r>
              <a:rPr lang="de-DE" dirty="0" smtClean="0"/>
              <a:t>Broker </a:t>
            </a:r>
            <a:r>
              <a:rPr lang="de-DE" dirty="0" smtClean="0"/>
              <a:t>–&gt; </a:t>
            </a:r>
            <a:r>
              <a:rPr lang="de-DE" dirty="0" smtClean="0"/>
              <a:t>Tablet/Smartphone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12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4450"/>
            <a:ext cx="84677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Ausbreitung/Ausrichtung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662056"/>
            <a:ext cx="5261951" cy="2722926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Projektmesse Hochschule Osnabrück – </a:t>
            </a:r>
            <a:r>
              <a:rPr lang="de-DE" dirty="0" err="1" smtClean="0"/>
              <a:t>Indoor</a:t>
            </a:r>
            <a:r>
              <a:rPr lang="de-DE" dirty="0" smtClean="0"/>
              <a:t>-Lokalisierung   		 Bernhard </a:t>
            </a:r>
            <a:r>
              <a:rPr lang="de-DE" dirty="0" err="1" smtClean="0"/>
              <a:t>Luedtke</a:t>
            </a:r>
            <a:r>
              <a:rPr lang="de-DE" dirty="0" smtClean="0"/>
              <a:t>, Johannes </a:t>
            </a:r>
            <a:r>
              <a:rPr lang="de-DE" dirty="0" err="1" smtClean="0"/>
              <a:t>Odersky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13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42" y="2677825"/>
            <a:ext cx="5539204" cy="2625936"/>
          </a:xfrm>
          <a:prstGeom prst="rect">
            <a:avLst/>
          </a:prstGeom>
        </p:spPr>
      </p:pic>
      <p:cxnSp>
        <p:nvCxnSpPr>
          <p:cNvPr id="10" name="Gerader Verbinder 9"/>
          <p:cNvCxnSpPr/>
          <p:nvPr/>
        </p:nvCxnSpPr>
        <p:spPr>
          <a:xfrm>
            <a:off x="5989742" y="5373077"/>
            <a:ext cx="55392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8434388" y="5203747"/>
            <a:ext cx="1" cy="173114"/>
          </a:xfrm>
          <a:prstGeom prst="line">
            <a:avLst/>
          </a:prstGeom>
          <a:ln w="63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>
          <a:xfrm>
            <a:off x="11528946" y="2677825"/>
            <a:ext cx="0" cy="26952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Durchgeführte Messungen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Autokalibrierung</a:t>
            </a:r>
            <a:endParaRPr lang="de-DE" dirty="0" smtClean="0"/>
          </a:p>
          <a:p>
            <a:r>
              <a:rPr lang="de-DE" dirty="0" smtClean="0"/>
              <a:t>Relative Fehlermessung</a:t>
            </a:r>
            <a:endParaRPr lang="de-DE" dirty="0" smtClean="0"/>
          </a:p>
          <a:p>
            <a:r>
              <a:rPr lang="de-DE" dirty="0" smtClean="0"/>
              <a:t>Ausgleichen mit Qualitätswerten</a:t>
            </a:r>
            <a:endParaRPr lang="de-DE" dirty="0"/>
          </a:p>
          <a:p>
            <a:r>
              <a:rPr lang="de-DE" dirty="0" smtClean="0"/>
              <a:t>Wechsel zwischen Netzwerken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Autokalibrierung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Autokalibrierung</a:t>
            </a:r>
            <a:r>
              <a:rPr lang="de-DE" dirty="0" smtClean="0"/>
              <a:t> von 4 Ankern in 7x4m Raum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-&gt; Ungenauigkeiten &gt;1m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		 Bernhard Luedtke, Johannes Odersky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15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9256"/>
            <a:ext cx="4600575" cy="31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0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Relativer Fehler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X-Richtung:</a:t>
            </a:r>
          </a:p>
          <a:p>
            <a:pPr lvl="1"/>
            <a:r>
              <a:rPr lang="de-DE" dirty="0" smtClean="0"/>
              <a:t>Soll: 1,56m</a:t>
            </a:r>
          </a:p>
          <a:p>
            <a:pPr lvl="1"/>
            <a:r>
              <a:rPr lang="de-DE" dirty="0" smtClean="0"/>
              <a:t>Gemessen: 1,38m; 1,43m</a:t>
            </a:r>
          </a:p>
          <a:p>
            <a:r>
              <a:rPr lang="de-DE" dirty="0" smtClean="0"/>
              <a:t>Y-Richtung:</a:t>
            </a:r>
          </a:p>
          <a:p>
            <a:pPr lvl="1"/>
            <a:r>
              <a:rPr lang="de-DE" dirty="0" smtClean="0"/>
              <a:t>Soll: 0,86m</a:t>
            </a:r>
          </a:p>
          <a:p>
            <a:pPr lvl="1"/>
            <a:r>
              <a:rPr lang="de-DE" dirty="0" smtClean="0"/>
              <a:t>Gemessen: 0,86m; 0,77m</a:t>
            </a:r>
            <a:endParaRPr lang="de-DE" dirty="0"/>
          </a:p>
          <a:p>
            <a:r>
              <a:rPr lang="de-DE" dirty="0" smtClean="0"/>
              <a:t>Z-Richtung:</a:t>
            </a:r>
          </a:p>
          <a:p>
            <a:pPr lvl="1"/>
            <a:r>
              <a:rPr lang="de-DE" dirty="0" smtClean="0"/>
              <a:t>Soll: 0,76</a:t>
            </a:r>
          </a:p>
          <a:p>
            <a:pPr lvl="1"/>
            <a:r>
              <a:rPr lang="de-DE" dirty="0" smtClean="0"/>
              <a:t>Gemessen: 0,54m; 0,61m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		 Bernhard Luedtke, Johannes Odersky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0" r="-15492"/>
          <a:stretch/>
        </p:blipFill>
        <p:spPr>
          <a:xfrm>
            <a:off x="5343524" y="992604"/>
            <a:ext cx="6848475" cy="5459274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>
            <a:off x="7072313" y="2662238"/>
            <a:ext cx="235743" cy="262413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7072313" y="2609850"/>
            <a:ext cx="1647825" cy="5239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 flipV="1">
            <a:off x="7072313" y="1304925"/>
            <a:ext cx="0" cy="1357313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Ausgleichen mit Qualitätswerten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		 Bernhard Luedtke, Johannes Odersky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20317"/>
              </p:ext>
            </p:extLst>
          </p:nvPr>
        </p:nvGraphicFramePr>
        <p:xfrm>
          <a:off x="600075" y="1238249"/>
          <a:ext cx="10753724" cy="21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9244361"/>
              </p:ext>
            </p:extLst>
          </p:nvPr>
        </p:nvGraphicFramePr>
        <p:xfrm>
          <a:off x="609394" y="4029076"/>
          <a:ext cx="10744405" cy="2147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2" name="Gerade Verbindung mit Pfeil 11"/>
          <p:cNvCxnSpPr/>
          <p:nvPr/>
        </p:nvCxnSpPr>
        <p:spPr>
          <a:xfrm>
            <a:off x="2581275" y="2771775"/>
            <a:ext cx="28575" cy="201930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6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Wechsel zwischen Netzwerken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Tags wechseln nahtlos zwischen Netzwerken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		 Bernhard Luedtke, Johannes Odersky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18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1" y="3427429"/>
            <a:ext cx="11437087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r>
              <a:rPr lang="de-DE" baseline="0" dirty="0" smtClean="0"/>
              <a:t> und </a:t>
            </a:r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Gehäuseentwicklung Industrie (Schutzarten, Staub, Feuchtigkeit, </a:t>
            </a:r>
            <a:r>
              <a:rPr lang="de-DE" dirty="0"/>
              <a:t>V</a:t>
            </a:r>
            <a:r>
              <a:rPr lang="de-DE" dirty="0" smtClean="0"/>
              <a:t>erbindungsqualität</a:t>
            </a:r>
            <a:r>
              <a:rPr lang="de-DE" dirty="0" smtClean="0"/>
              <a:t>, Test </a:t>
            </a:r>
            <a:r>
              <a:rPr lang="de-DE" dirty="0" err="1" smtClean="0"/>
              <a:t>Decawavegehäuse</a:t>
            </a:r>
            <a:r>
              <a:rPr lang="de-DE" dirty="0" smtClean="0"/>
              <a:t>)</a:t>
            </a:r>
          </a:p>
          <a:p>
            <a:r>
              <a:rPr lang="de-DE" dirty="0" smtClean="0"/>
              <a:t>Einfluss Menschenmenge, Industriegebäude Metall, </a:t>
            </a:r>
            <a:r>
              <a:rPr lang="de-DE" dirty="0" smtClean="0"/>
              <a:t>Holz</a:t>
            </a:r>
            <a:endParaRPr lang="de-DE" dirty="0" smtClean="0"/>
          </a:p>
          <a:p>
            <a:r>
              <a:rPr lang="de-DE" dirty="0" smtClean="0"/>
              <a:t>Aufbau Draußen/Ersatz GPS?/Genauigkeit</a:t>
            </a:r>
            <a:endParaRPr lang="de-DE" dirty="0" smtClean="0"/>
          </a:p>
          <a:p>
            <a:r>
              <a:rPr lang="de-DE" dirty="0" smtClean="0"/>
              <a:t>Realisierung </a:t>
            </a:r>
            <a:r>
              <a:rPr lang="de-DE" dirty="0" smtClean="0"/>
              <a:t>in Unternehmen?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00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Projektzusammensetzung</a:t>
            </a:r>
            <a:endParaRPr lang="de-DE" dirty="0" smtClean="0"/>
          </a:p>
          <a:p>
            <a:r>
              <a:rPr lang="de-DE" dirty="0" smtClean="0"/>
              <a:t>Ausgangszustand des Projektes</a:t>
            </a:r>
          </a:p>
          <a:p>
            <a:r>
              <a:rPr lang="de-DE" dirty="0" smtClean="0"/>
              <a:t>Projektziele</a:t>
            </a:r>
          </a:p>
          <a:p>
            <a:r>
              <a:rPr lang="de-DE" dirty="0"/>
              <a:t>Anwendungen</a:t>
            </a:r>
            <a:endParaRPr lang="de-DE" dirty="0" smtClean="0"/>
          </a:p>
          <a:p>
            <a:r>
              <a:rPr lang="de-DE" dirty="0" smtClean="0"/>
              <a:t>Technologische Einführung</a:t>
            </a:r>
          </a:p>
          <a:p>
            <a:pPr lvl="1"/>
            <a:r>
              <a:rPr lang="de-DE" dirty="0" smtClean="0"/>
              <a:t>UWB – Ultrabreitband</a:t>
            </a:r>
          </a:p>
          <a:p>
            <a:pPr lvl="1"/>
            <a:r>
              <a:rPr lang="de-DE" dirty="0" smtClean="0"/>
              <a:t>Hardware</a:t>
            </a:r>
          </a:p>
          <a:p>
            <a:pPr lvl="1"/>
            <a:r>
              <a:rPr lang="de-DE" dirty="0" smtClean="0"/>
              <a:t>Software</a:t>
            </a:r>
          </a:p>
          <a:p>
            <a:r>
              <a:rPr lang="de-DE" dirty="0" smtClean="0"/>
              <a:t>Aktueller Stand des Projektes</a:t>
            </a:r>
          </a:p>
          <a:p>
            <a:r>
              <a:rPr lang="de-DE" dirty="0" smtClean="0"/>
              <a:t>Netzwerkaufbau</a:t>
            </a:r>
          </a:p>
          <a:p>
            <a:pPr marL="0" indent="0">
              <a:buFont typeface="+mj-lt"/>
              <a:buNone/>
            </a:pPr>
            <a:endParaRPr lang="de-DE" dirty="0" smtClean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Durchgeführte </a:t>
            </a:r>
            <a:r>
              <a:rPr lang="de-DE" dirty="0" smtClean="0"/>
              <a:t>Messungen</a:t>
            </a:r>
          </a:p>
          <a:p>
            <a:r>
              <a:rPr lang="de-DE" dirty="0" smtClean="0"/>
              <a:t>Fazit </a:t>
            </a:r>
            <a:r>
              <a:rPr lang="de-DE" dirty="0"/>
              <a:t>und Ausblick</a:t>
            </a:r>
          </a:p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732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4800" dirty="0" smtClean="0"/>
              <a:t>Vielen Dank für Ihre Aufmerksamkeit!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Bernhard </a:t>
            </a:r>
            <a:r>
              <a:rPr lang="de-DE" dirty="0" err="1" smtClean="0"/>
              <a:t>Luedtke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Johannes </a:t>
            </a:r>
            <a:r>
              <a:rPr lang="de-DE" dirty="0" err="1" smtClean="0"/>
              <a:t>Odersky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15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Projektzusammensetzung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Betreuer:	Prof</a:t>
            </a:r>
            <a:r>
              <a:rPr lang="de-DE" dirty="0"/>
              <a:t>. Dr.-Ing. Ralf </a:t>
            </a:r>
            <a:r>
              <a:rPr lang="de-DE" dirty="0" err="1"/>
              <a:t>Tönjes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  </a:t>
            </a:r>
            <a:r>
              <a:rPr lang="de-DE" dirty="0" smtClean="0"/>
              <a:t>		</a:t>
            </a:r>
            <a:r>
              <a:rPr lang="de-DE" sz="2400" dirty="0" smtClean="0"/>
              <a:t>Mobilkommunikation </a:t>
            </a:r>
            <a:r>
              <a:rPr lang="de-DE" sz="2400" dirty="0"/>
              <a:t>und </a:t>
            </a:r>
            <a:r>
              <a:rPr lang="de-DE" sz="2400" dirty="0" smtClean="0"/>
              <a:t>Hochfrequenztechnik</a:t>
            </a:r>
          </a:p>
          <a:p>
            <a:pPr marL="0" indent="0">
              <a:buNone/>
            </a:pPr>
            <a:r>
              <a:rPr lang="de-DE" dirty="0" smtClean="0"/>
              <a:t>		Daniel </a:t>
            </a:r>
            <a:r>
              <a:rPr lang="de-DE" dirty="0" err="1" smtClean="0"/>
              <a:t>Kümper</a:t>
            </a:r>
            <a:r>
              <a:rPr lang="de-DE" dirty="0" smtClean="0"/>
              <a:t>, </a:t>
            </a:r>
            <a:r>
              <a:rPr lang="de-DE" dirty="0" err="1" smtClean="0"/>
              <a:t>M.Sc</a:t>
            </a:r>
            <a:r>
              <a:rPr lang="de-DE" dirty="0" smtClean="0"/>
              <a:t>. 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 smtClean="0"/>
              <a:t>	Günter </a:t>
            </a:r>
            <a:r>
              <a:rPr lang="de-DE" dirty="0" err="1" smtClean="0"/>
              <a:t>Hüdepohl</a:t>
            </a:r>
            <a:r>
              <a:rPr lang="de-DE" dirty="0" smtClean="0"/>
              <a:t>, Dipl.-Ing. (FH) </a:t>
            </a:r>
          </a:p>
          <a:p>
            <a:r>
              <a:rPr lang="de-DE" dirty="0" smtClean="0"/>
              <a:t>Kooperation mit </a:t>
            </a:r>
            <a:r>
              <a:rPr lang="de-DE" dirty="0" err="1"/>
              <a:t>i</a:t>
            </a:r>
            <a:r>
              <a:rPr lang="de-DE" dirty="0" err="1" smtClean="0"/>
              <a:t>otec</a:t>
            </a:r>
            <a:r>
              <a:rPr lang="de-DE" dirty="0" smtClean="0"/>
              <a:t> GmbH</a:t>
            </a:r>
          </a:p>
          <a:p>
            <a:r>
              <a:rPr lang="de-DE" dirty="0" smtClean="0"/>
              <a:t>Wahlmodul: Elektrotechnik Projekt (Semesterübergreifend)</a:t>
            </a:r>
          </a:p>
          <a:p>
            <a:r>
              <a:rPr lang="de-DE" dirty="0" smtClean="0"/>
              <a:t>Vier Studenten, verschiedene Studiengänge (interdisziplinär)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Ausgangszustand des Projekts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geringe Vorkenntnisse</a:t>
            </a:r>
          </a:p>
          <a:p>
            <a:r>
              <a:rPr lang="de-DE" dirty="0" smtClean="0"/>
              <a:t>Decawave System </a:t>
            </a:r>
          </a:p>
          <a:p>
            <a:pPr lvl="1"/>
            <a:r>
              <a:rPr lang="de-DE" dirty="0" smtClean="0"/>
              <a:t>vier</a:t>
            </a:r>
            <a:r>
              <a:rPr lang="de-DE" dirty="0" smtClean="0"/>
              <a:t> Anker, ein Tag</a:t>
            </a:r>
          </a:p>
          <a:p>
            <a:pPr lvl="1"/>
            <a:r>
              <a:rPr lang="de-DE" dirty="0" smtClean="0"/>
              <a:t>Decawave App</a:t>
            </a:r>
          </a:p>
          <a:p>
            <a:pPr lvl="1"/>
            <a:r>
              <a:rPr lang="de-DE" dirty="0" err="1" smtClean="0"/>
              <a:t>Autokalibrierung</a:t>
            </a:r>
            <a:endParaRPr lang="de-DE" dirty="0" smtClean="0"/>
          </a:p>
          <a:p>
            <a:r>
              <a:rPr lang="de-DE" dirty="0" smtClean="0"/>
              <a:t>Ausprobieren des Systems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Projektziele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Nach Einarbeitung </a:t>
            </a:r>
            <a:r>
              <a:rPr lang="de-DE" dirty="0" smtClean="0"/>
              <a:t>absehbar</a:t>
            </a:r>
            <a:endParaRPr lang="de-DE" dirty="0" smtClean="0"/>
          </a:p>
          <a:p>
            <a:r>
              <a:rPr lang="de-DE" dirty="0" smtClean="0"/>
              <a:t>Grenzen/Möglichkeiten kennlernen</a:t>
            </a:r>
          </a:p>
          <a:p>
            <a:r>
              <a:rPr lang="de-DE" dirty="0" smtClean="0"/>
              <a:t>Gehäuseentwicklung</a:t>
            </a:r>
            <a:endParaRPr lang="de-DE" dirty="0" smtClean="0"/>
          </a:p>
          <a:p>
            <a:r>
              <a:rPr lang="de-DE" dirty="0" smtClean="0"/>
              <a:t>Störeinflüsse </a:t>
            </a:r>
            <a:r>
              <a:rPr lang="de-DE" dirty="0" smtClean="0"/>
              <a:t>ab</a:t>
            </a:r>
            <a:r>
              <a:rPr lang="de-DE" dirty="0" smtClean="0"/>
              <a:t>schätzen</a:t>
            </a:r>
            <a:endParaRPr lang="de-DE" dirty="0" smtClean="0"/>
          </a:p>
          <a:p>
            <a:r>
              <a:rPr lang="de-DE" dirty="0" smtClean="0"/>
              <a:t>Netzwerk mit Gate aufbauen</a:t>
            </a:r>
          </a:p>
          <a:p>
            <a:r>
              <a:rPr lang="de-DE" dirty="0" smtClean="0"/>
              <a:t>Daten verarbeiten und darstellen</a:t>
            </a:r>
          </a:p>
          <a:p>
            <a:r>
              <a:rPr lang="de-DE" dirty="0" smtClean="0"/>
              <a:t>Umstellung von Decawave App auf </a:t>
            </a:r>
            <a:r>
              <a:rPr lang="de-DE" dirty="0" smtClean="0"/>
              <a:t>eigene </a:t>
            </a:r>
            <a:r>
              <a:rPr lang="de-DE" dirty="0" smtClean="0"/>
              <a:t>App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GPS nicht nutzbar</a:t>
            </a:r>
          </a:p>
          <a:p>
            <a:r>
              <a:rPr lang="de-DE" dirty="0" smtClean="0"/>
              <a:t>Menschen / Objekte</a:t>
            </a:r>
          </a:p>
          <a:p>
            <a:r>
              <a:rPr lang="de-DE" dirty="0" smtClean="0"/>
              <a:t>Gebäudenavigation</a:t>
            </a:r>
            <a:endParaRPr lang="de-DE" dirty="0" smtClean="0"/>
          </a:p>
          <a:p>
            <a:r>
              <a:rPr lang="de-DE" dirty="0" smtClean="0"/>
              <a:t>Tracking </a:t>
            </a:r>
            <a:r>
              <a:rPr lang="de-DE" dirty="0" smtClean="0"/>
              <a:t>von Flurförderfahrzeugen</a:t>
            </a:r>
            <a:endParaRPr lang="de-DE" dirty="0" smtClean="0"/>
          </a:p>
          <a:p>
            <a:r>
              <a:rPr lang="de-DE" dirty="0" smtClean="0"/>
              <a:t>Gefahrenbereiche/Schutzbereiche </a:t>
            </a:r>
            <a:r>
              <a:rPr lang="de-DE" dirty="0" smtClean="0"/>
              <a:t>erkennen</a:t>
            </a:r>
            <a:endParaRPr lang="de-DE" dirty="0" smtClean="0"/>
          </a:p>
          <a:p>
            <a:r>
              <a:rPr lang="de-DE" dirty="0" smtClean="0"/>
              <a:t>Warenweganalyse </a:t>
            </a:r>
            <a:r>
              <a:rPr lang="de-DE" dirty="0" smtClean="0"/>
              <a:t>Logistik/Fahrzeuge/Produktionsstraßen</a:t>
            </a:r>
          </a:p>
          <a:p>
            <a:endParaRPr lang="de-DE" dirty="0"/>
          </a:p>
          <a:p>
            <a:r>
              <a:rPr lang="de-DE" dirty="0" smtClean="0"/>
              <a:t>Erweiterung mit Sensoren z.B.: Temperatur, Luftqualität, Vitalfunktionen, Geräusche…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2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Technologische Einführung</a:t>
            </a:r>
            <a:br>
              <a:rPr lang="de-DE" dirty="0"/>
            </a:br>
            <a:r>
              <a:rPr lang="de-DE" sz="3600" dirty="0" smtClean="0"/>
              <a:t>UWB - Ultrabreitband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Vorteile:</a:t>
            </a:r>
          </a:p>
          <a:p>
            <a:r>
              <a:rPr lang="de-DE" dirty="0"/>
              <a:t>H</a:t>
            </a:r>
            <a:r>
              <a:rPr lang="de-DE" dirty="0" smtClean="0"/>
              <a:t>ohe Werteaktualisierungsrate</a:t>
            </a:r>
          </a:p>
          <a:p>
            <a:endParaRPr lang="de-DE" dirty="0" smtClean="0"/>
          </a:p>
          <a:p>
            <a:r>
              <a:rPr lang="de-DE" dirty="0" smtClean="0"/>
              <a:t>Hohe Bandbreite</a:t>
            </a:r>
          </a:p>
          <a:p>
            <a:pPr lvl="1"/>
            <a:r>
              <a:rPr lang="de-DE" dirty="0" smtClean="0"/>
              <a:t>unempfindlich gegen Störungen (WLAN, BT) 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(</a:t>
            </a:r>
            <a:r>
              <a:rPr lang="de-DE" dirty="0" err="1" smtClean="0"/>
              <a:t>Tri</a:t>
            </a:r>
            <a:r>
              <a:rPr lang="de-DE" dirty="0" smtClean="0"/>
              <a:t>-)</a:t>
            </a:r>
            <a:r>
              <a:rPr lang="de-DE" dirty="0" err="1" smtClean="0"/>
              <a:t>Lateration</a:t>
            </a:r>
            <a:r>
              <a:rPr lang="de-DE" dirty="0" smtClean="0"/>
              <a:t>: </a:t>
            </a:r>
            <a:r>
              <a:rPr lang="de-DE" dirty="0" smtClean="0"/>
              <a:t>Laufzeitmessung</a:t>
            </a:r>
            <a:endParaRPr lang="de-DE" dirty="0"/>
          </a:p>
          <a:p>
            <a:pPr lvl="1"/>
            <a:r>
              <a:rPr lang="de-DE" dirty="0" smtClean="0"/>
              <a:t>Ca. +-10cm Genauigkeit</a:t>
            </a:r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Nachteile:</a:t>
            </a:r>
          </a:p>
          <a:p>
            <a:r>
              <a:rPr lang="de-DE" dirty="0" smtClean="0"/>
              <a:t>Leichte Abschirmung </a:t>
            </a:r>
          </a:p>
          <a:p>
            <a:endParaRPr lang="de-DE" dirty="0" smtClean="0"/>
          </a:p>
          <a:p>
            <a:r>
              <a:rPr lang="de-DE" dirty="0" smtClean="0"/>
              <a:t>Begrenzte Reichweite</a:t>
            </a:r>
          </a:p>
          <a:p>
            <a:endParaRPr lang="de-DE" dirty="0" smtClean="0"/>
          </a:p>
          <a:p>
            <a:r>
              <a:rPr lang="de-DE" dirty="0" smtClean="0"/>
              <a:t>Aufwändiger Aufbau eines Netzwerks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13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Technologische Einführung</a:t>
            </a:r>
            <a:br>
              <a:rPr lang="de-DE" dirty="0" smtClean="0"/>
            </a:br>
            <a:r>
              <a:rPr lang="de-DE" sz="3600" dirty="0" smtClean="0"/>
              <a:t>Hardware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Board mit Modul: DWM1001 – DEV</a:t>
            </a:r>
          </a:p>
          <a:p>
            <a:pPr marL="0" indent="0">
              <a:buNone/>
            </a:pPr>
            <a:r>
              <a:rPr lang="de-DE" dirty="0" smtClean="0"/>
              <a:t>	</a:t>
            </a:r>
            <a:endParaRPr lang="de-DE" dirty="0" smtClean="0"/>
          </a:p>
          <a:p>
            <a:r>
              <a:rPr lang="de-DE" dirty="0" smtClean="0"/>
              <a:t>Als Anker, Tag, </a:t>
            </a:r>
            <a:r>
              <a:rPr lang="de-DE" dirty="0" err="1" smtClean="0"/>
              <a:t>Listener</a:t>
            </a:r>
            <a:r>
              <a:rPr lang="de-DE" dirty="0" smtClean="0"/>
              <a:t> (passiver Anker) nutzbar </a:t>
            </a:r>
          </a:p>
          <a:p>
            <a:r>
              <a:rPr lang="de-DE" dirty="0" smtClean="0"/>
              <a:t>Serielle Schnittstelle</a:t>
            </a:r>
            <a:endParaRPr lang="de-DE" dirty="0" smtClean="0"/>
          </a:p>
          <a:p>
            <a:r>
              <a:rPr lang="de-DE" dirty="0" smtClean="0"/>
              <a:t>Batterieladeschaltung </a:t>
            </a:r>
            <a:r>
              <a:rPr lang="de-DE" dirty="0"/>
              <a:t>und </a:t>
            </a:r>
            <a:r>
              <a:rPr lang="de-DE" dirty="0" smtClean="0"/>
              <a:t>Stromversorgung</a:t>
            </a:r>
          </a:p>
          <a:p>
            <a:r>
              <a:rPr lang="de-DE" dirty="0" smtClean="0"/>
              <a:t>Bluetooth Low </a:t>
            </a:r>
            <a:r>
              <a:rPr lang="de-DE" dirty="0" err="1" smtClean="0"/>
              <a:t>Energy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8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859" y="1690688"/>
            <a:ext cx="2503940" cy="317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Technologische Einführung</a:t>
            </a:r>
            <a:br>
              <a:rPr lang="de-DE" dirty="0"/>
            </a:br>
            <a:r>
              <a:rPr lang="de-DE" sz="3600" dirty="0" smtClean="0"/>
              <a:t>Software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17387"/>
            <a:ext cx="10515600" cy="4351338"/>
          </a:xfrm>
        </p:spPr>
        <p:txBody>
          <a:bodyPr>
            <a:normAutofit/>
          </a:bodyPr>
          <a:lstStyle/>
          <a:p>
            <a:r>
              <a:rPr lang="de-DE" dirty="0" smtClean="0"/>
              <a:t>MQTT</a:t>
            </a:r>
            <a:endParaRPr lang="de-DE" dirty="0" smtClean="0"/>
          </a:p>
          <a:p>
            <a:r>
              <a:rPr lang="de-DE" dirty="0" smtClean="0"/>
              <a:t>Python </a:t>
            </a:r>
            <a:r>
              <a:rPr lang="de-DE" dirty="0" smtClean="0"/>
              <a:t>(Logger)</a:t>
            </a:r>
            <a:endParaRPr lang="de-DE" dirty="0"/>
          </a:p>
          <a:p>
            <a:r>
              <a:rPr lang="de-DE" dirty="0" smtClean="0"/>
              <a:t>Apps: 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/>
              <a:t>Decawave</a:t>
            </a:r>
            <a:endParaRPr lang="de-DE" dirty="0"/>
          </a:p>
          <a:p>
            <a:pPr lvl="1"/>
            <a:r>
              <a:rPr lang="de-DE" dirty="0" err="1" smtClean="0"/>
              <a:t>U</a:t>
            </a:r>
            <a:r>
              <a:rPr lang="de-DE" dirty="0" err="1" smtClean="0"/>
              <a:t>nity</a:t>
            </a:r>
            <a:endParaRPr lang="de-DE" dirty="0" smtClean="0"/>
          </a:p>
          <a:p>
            <a:r>
              <a:rPr lang="de-DE" dirty="0" smtClean="0"/>
              <a:t>APIs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23.08.2018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Projektmesse Hochschule Osnabrück – Indoor-Lokalisierung      Bernhard Luedtke, Johannes Odersky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2BCC5-0705-46BB-A3FB-B9ED19FC73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63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5A5421AEBB1E94680CF2DA1E78F777D" ma:contentTypeVersion="0" ma:contentTypeDescription="Ein neues Dokument erstellen." ma:contentTypeScope="" ma:versionID="ae52bdd5e65c015957ae86d108ee8f5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57E556-8307-409C-8B01-C5B3DA063004}">
  <ds:schemaRefs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</ds:schemaRefs>
</ds:datastoreItem>
</file>

<file path=customXml/itemProps2.xml><?xml version="1.0" encoding="utf-8"?>
<ds:datastoreItem xmlns:ds="http://schemas.openxmlformats.org/officeDocument/2006/customXml" ds:itemID="{6F192EE9-792D-40E0-AD23-AA5B504FA6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5B7F5E-8BF7-4150-A25F-F1FA12CC03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524</Words>
  <Application>Microsoft Office PowerPoint</Application>
  <PresentationFormat>Breitbild</PresentationFormat>
  <Paragraphs>190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Indoor-Lokalisierung</vt:lpstr>
      <vt:lpstr>Gliederung</vt:lpstr>
      <vt:lpstr>Projektzusammensetzung</vt:lpstr>
      <vt:lpstr>Ausgangszustand des Projekts</vt:lpstr>
      <vt:lpstr>Projektziele</vt:lpstr>
      <vt:lpstr>Anwendungen</vt:lpstr>
      <vt:lpstr>Technologische Einführung UWB - Ultrabreitband</vt:lpstr>
      <vt:lpstr>Technologische Einführung Hardware</vt:lpstr>
      <vt:lpstr>Technologische Einführung Software</vt:lpstr>
      <vt:lpstr>Technologische Einführung Modul-Konfigurationen &amp; Clients</vt:lpstr>
      <vt:lpstr>Netzwerkaufbau</vt:lpstr>
      <vt:lpstr>Netzwerkaufbau</vt:lpstr>
      <vt:lpstr>Ausbreitung/Ausrichtung</vt:lpstr>
      <vt:lpstr>Durchgeführte Messungen</vt:lpstr>
      <vt:lpstr>Autokalibrierung</vt:lpstr>
      <vt:lpstr>Relativer Fehler</vt:lpstr>
      <vt:lpstr>Ausgleichen mit Qualitätswerten</vt:lpstr>
      <vt:lpstr>Wechsel zwischen Netzwerken</vt:lpstr>
      <vt:lpstr>Fazit und Ausblick</vt:lpstr>
      <vt:lpstr>PowerPoint-Präsentation</vt:lpstr>
    </vt:vector>
  </TitlesOfParts>
  <Company>Hochschule Osnabrück - EDV-Schulungszentrum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Indoor-Lokalisierung</dc:title>
  <dc:creator>jowindau</dc:creator>
  <cp:lastModifiedBy>jodersky</cp:lastModifiedBy>
  <cp:revision>74</cp:revision>
  <dcterms:created xsi:type="dcterms:W3CDTF">2018-08-20T12:02:28Z</dcterms:created>
  <dcterms:modified xsi:type="dcterms:W3CDTF">2018-08-22T15:42:50Z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0x010100D5A5421AEBB1E94680CF2DA1E78F777D</vt:lpwstr>
  </property>
</Properties>
</file>